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9" r:id="rId3"/>
    <p:sldId id="282" r:id="rId4"/>
    <p:sldId id="279" r:id="rId5"/>
    <p:sldId id="280" r:id="rId6"/>
    <p:sldId id="281" r:id="rId7"/>
    <p:sldId id="267" r:id="rId8"/>
    <p:sldId id="351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50" r:id="rId50"/>
    <p:sldId id="338" r:id="rId51"/>
    <p:sldId id="339" r:id="rId52"/>
    <p:sldId id="340" r:id="rId53"/>
    <p:sldId id="341" r:id="rId54"/>
    <p:sldId id="352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31" r:id="rId65"/>
    <p:sldId id="317" r:id="rId66"/>
    <p:sldId id="330" r:id="rId67"/>
    <p:sldId id="323" r:id="rId68"/>
    <p:sldId id="329" r:id="rId69"/>
    <p:sldId id="336" r:id="rId70"/>
    <p:sldId id="353" r:id="rId71"/>
    <p:sldId id="324" r:id="rId72"/>
    <p:sldId id="325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28" r:id="rId81"/>
    <p:sldId id="332" r:id="rId82"/>
    <p:sldId id="333" r:id="rId83"/>
    <p:sldId id="334" r:id="rId84"/>
    <p:sldId id="354" r:id="rId85"/>
    <p:sldId id="337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712"/>
  </p:normalViewPr>
  <p:slideViewPr>
    <p:cSldViewPr snapToGrid="0" snapToObjects="1">
      <p:cViewPr varScale="1">
        <p:scale>
          <a:sx n="75" d="100"/>
          <a:sy n="75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hub.com/RforOperations2018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oi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oogle.github.io/styleguide/Rguide.xml#comments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087-crandash/" TargetMode="External"/><Relationship Id="rId2" Type="http://schemas.openxmlformats.org/officeDocument/2006/relationships/hyperlink" Target="https://gallery.shinyapps.io/lego-viz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ttsburghpa.shinyapps.io/BurghsEyeView" TargetMode="External"/><Relationship Id="rId4" Type="http://schemas.openxmlformats.org/officeDocument/2006/relationships/hyperlink" Target="https://pittsburghpa.shinyapps.io/dashburgh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/>
              <a:t>R Shiny for Operations and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/>
              <a:t>Instructor: </a:t>
            </a:r>
            <a:r>
              <a:rPr lang="en-US" dirty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508783"/>
            <a:ext cx="10264697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w/ </a:t>
            </a:r>
            <a:r>
              <a:rPr lang="en-US" dirty="0" err="1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5" y="508783"/>
            <a:ext cx="9892043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0" y="508783"/>
            <a:ext cx="9506832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4" y="508783"/>
            <a:ext cx="9056984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323778"/>
            <a:ext cx="4395304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Education:</a:t>
            </a:r>
          </a:p>
          <a:p>
            <a:r>
              <a:rPr lang="en-US" dirty="0"/>
              <a:t>University of Pittsburgh: BA Political Science &amp; History 2010</a:t>
            </a:r>
          </a:p>
          <a:p>
            <a:r>
              <a:rPr lang="en-US" dirty="0"/>
              <a:t>Heinz College: MS PPM 2015</a:t>
            </a:r>
          </a:p>
          <a:p>
            <a:pPr marL="0" indent="0">
              <a:buNone/>
            </a:pPr>
            <a:r>
              <a:rPr lang="en-US" b="1" dirty="0"/>
              <a:t>Professional:</a:t>
            </a:r>
          </a:p>
          <a:p>
            <a:r>
              <a:rPr lang="en-US" dirty="0"/>
              <a:t>PA State Democratic Party: Field Organizer 2010</a:t>
            </a:r>
          </a:p>
          <a:p>
            <a:r>
              <a:rPr lang="en-US" dirty="0"/>
              <a:t>City Year Greater Philadelphia: Senior Corps Leader: 2011-2012</a:t>
            </a:r>
          </a:p>
          <a:p>
            <a:r>
              <a:rPr lang="en-US" dirty="0"/>
              <a:t>Lutheran Child &amp; Family Services: Group Leader 2013</a:t>
            </a:r>
          </a:p>
          <a:p>
            <a:r>
              <a:rPr lang="en-US" dirty="0"/>
              <a:t>City of Pittsburgh: Performance Improvement Analyst 2015-2017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523"/>
            <a:ext cx="6203506" cy="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Server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Server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8175"/>
            <a:ext cx="9601200" cy="5173250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List of functions called in the UI which generates plots, tables and other objects.</a:t>
            </a:r>
          </a:p>
          <a:p>
            <a:pPr lvl="1"/>
            <a:r>
              <a:rPr lang="en-US" dirty="0"/>
              <a:t>Will regenerate whenever dependent inputs are changed, or based off of required action in UI.</a:t>
            </a:r>
          </a:p>
          <a:p>
            <a:pPr lvl="1"/>
            <a:r>
              <a:rPr lang="en-US" dirty="0"/>
              <a:t>Shiny Apps will display from any graphics package including;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googleVis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8" y="4550229"/>
            <a:ext cx="6682315" cy="1687285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Saving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1"/>
            <a:ext cx="6797262" cy="374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Output is a list which you build onto as you create your visuals</a:t>
            </a:r>
          </a:p>
          <a:p>
            <a:r>
              <a:rPr lang="en-US" dirty="0"/>
              <a:t>Each entry in the list is called in the UI by the name saved.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The three outputs below are called by “</a:t>
            </a:r>
            <a:r>
              <a:rPr lang="en-US" dirty="0" err="1"/>
              <a:t>report.table</a:t>
            </a:r>
            <a:r>
              <a:rPr lang="en-US" dirty="0"/>
              <a:t>”, “</a:t>
            </a:r>
            <a:r>
              <a:rPr lang="en-US" dirty="0" err="1"/>
              <a:t>downloadData</a:t>
            </a:r>
            <a:r>
              <a:rPr lang="en-US" dirty="0"/>
              <a:t>” and “map” respectively.</a:t>
            </a:r>
          </a:p>
          <a:p>
            <a:r>
              <a:rPr lang="en-US" dirty="0"/>
              <a:t>Otherwise these images work just like anything created in an </a:t>
            </a:r>
            <a:r>
              <a:rPr lang="en-US" dirty="0" err="1"/>
              <a:t>RMarkdown</a:t>
            </a:r>
            <a:r>
              <a:rPr lang="en-US" dirty="0"/>
              <a:t>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Dashboards are broken into a single argument made up of three arguments</a:t>
            </a:r>
          </a:p>
          <a:p>
            <a:pPr lvl="1"/>
            <a:r>
              <a:rPr lang="en-US" dirty="0"/>
              <a:t>Header </a:t>
            </a:r>
            <a:r>
              <a:rPr lang="mr-IN" dirty="0"/>
              <a:t>–</a:t>
            </a:r>
            <a:r>
              <a:rPr lang="en-US" dirty="0"/>
              <a:t> Window title as well as Menus</a:t>
            </a:r>
          </a:p>
          <a:p>
            <a:pPr lvl="1"/>
            <a:r>
              <a:rPr lang="en-US" dirty="0"/>
              <a:t>Sidebar </a:t>
            </a:r>
            <a:r>
              <a:rPr lang="mr-IN" dirty="0"/>
              <a:t>–</a:t>
            </a:r>
            <a:r>
              <a:rPr lang="en-US" dirty="0"/>
              <a:t> Sidebar for navigating Dashboard tabs and can hold global selection inputs</a:t>
            </a:r>
          </a:p>
          <a:p>
            <a:pPr lvl="1"/>
            <a:r>
              <a:rPr lang="en-US" dirty="0"/>
              <a:t>Body </a:t>
            </a:r>
            <a:r>
              <a:rPr lang="mr-IN" dirty="0"/>
              <a:t>–</a:t>
            </a:r>
            <a:r>
              <a:rPr lang="en-US" dirty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8404" y="4194490"/>
            <a:ext cx="3687288" cy="2367144"/>
          </a:xfrm>
        </p:spPr>
        <p:txBody>
          <a:bodyPr/>
          <a:lstStyle/>
          <a:p>
            <a:r>
              <a:rPr lang="en-US" dirty="0"/>
              <a:t>Notifications </a:t>
            </a:r>
          </a:p>
          <a:p>
            <a:endParaRPr lang="en-US" dirty="0"/>
          </a:p>
          <a:p>
            <a:r>
              <a:rPr lang="en-US" dirty="0"/>
              <a:t>Tasks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55" y="685800"/>
            <a:ext cx="8609631" cy="31593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181171" y="4088598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460652" y="4993271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2873402" y="5891259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bare bones</a:t>
            </a:r>
          </a:p>
          <a:p>
            <a:r>
              <a:rPr lang="en-US" dirty="0"/>
              <a:t>Basic Concepts of Shiny Apps</a:t>
            </a:r>
          </a:p>
          <a:p>
            <a:r>
              <a:rPr lang="en-US" dirty="0"/>
              <a:t>Shiny Dashboards</a:t>
            </a:r>
          </a:p>
          <a:p>
            <a:r>
              <a:rPr lang="en-US" dirty="0"/>
              <a:t>Widgets &amp; Reactivity</a:t>
            </a:r>
          </a:p>
          <a:p>
            <a:r>
              <a:rPr lang="en-US" dirty="0"/>
              <a:t>Update Inputs &amp; More</a:t>
            </a:r>
          </a:p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516359"/>
            <a:ext cx="9601200" cy="282181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Items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tabName</a:t>
            </a:r>
            <a:r>
              <a:rPr lang="en-US" dirty="0"/>
              <a:t> referenced in body.</a:t>
            </a:r>
          </a:p>
          <a:p>
            <a:r>
              <a:rPr lang="en-US" dirty="0"/>
              <a:t>Global Inputs </a:t>
            </a:r>
            <a:r>
              <a:rPr lang="mr-IN" dirty="0"/>
              <a:t>–</a:t>
            </a:r>
            <a:r>
              <a:rPr lang="en-US" dirty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99" y="492826"/>
            <a:ext cx="8379557" cy="35814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 Items </a:t>
            </a:r>
            <a:r>
              <a:rPr lang="mr-IN" dirty="0"/>
              <a:t>–</a:t>
            </a:r>
            <a:r>
              <a:rPr lang="en-US" dirty="0"/>
              <a:t> by name in Menu</a:t>
            </a:r>
          </a:p>
          <a:p>
            <a:r>
              <a:rPr lang="en-US" dirty="0"/>
              <a:t>Row\Page </a:t>
            </a:r>
            <a:r>
              <a:rPr lang="mr-IN" dirty="0"/>
              <a:t>– </a:t>
            </a:r>
            <a:r>
              <a:rPr lang="en-US" dirty="0"/>
              <a:t>based layouts</a:t>
            </a:r>
          </a:p>
          <a:p>
            <a:r>
              <a:rPr lang="en-US" dirty="0"/>
              <a:t>Box</a:t>
            </a:r>
            <a:r>
              <a:rPr lang="mr-IN" dirty="0"/>
              <a:t> – </a:t>
            </a:r>
            <a:r>
              <a:rPr lang="en-US" dirty="0"/>
              <a:t>All contents should go in a box</a:t>
            </a:r>
          </a:p>
          <a:p>
            <a:pPr lvl="1"/>
            <a:r>
              <a:rPr lang="en-US" dirty="0"/>
              <a:t>Page is broken into 12 equal bars. Width can be 1-12</a:t>
            </a:r>
          </a:p>
          <a:p>
            <a:pPr lvl="1"/>
            <a:r>
              <a:rPr lang="en-US" dirty="0"/>
              <a:t>If 12+ is specified content will kick to new row automatically, anything unspecified will get squished.</a:t>
            </a:r>
          </a:p>
          <a:p>
            <a:r>
              <a:rPr lang="en-US" dirty="0"/>
              <a:t>Inputs</a:t>
            </a:r>
            <a:r>
              <a:rPr lang="mr-IN" dirty="0"/>
              <a:t> –</a:t>
            </a:r>
            <a:r>
              <a:rPr lang="en-US" dirty="0"/>
              <a:t> can also go in boxes here should be clear what visuals they work with.</a:t>
            </a:r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Widgets</a:t>
            </a:r>
            <a:br>
              <a:rPr lang="en-US" dirty="0"/>
            </a:br>
            <a:r>
              <a:rPr lang="en-US" dirty="0"/>
              <a:t>&amp; Reactivity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https://shiny.rstudio.com/gallery/widget-gallery.html</a:t>
            </a:r>
            <a:endParaRPr lang="en-US" dirty="0"/>
          </a:p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Input Widgets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 are sent to the server function as a list.</a:t>
            </a:r>
          </a:p>
          <a:p>
            <a:r>
              <a:rPr lang="en-US" dirty="0"/>
              <a:t>Each are called by input$“</a:t>
            </a:r>
            <a:r>
              <a:rPr lang="en-US" dirty="0" err="1"/>
              <a:t>inputId</a:t>
            </a:r>
            <a:r>
              <a:rPr lang="en-US" dirty="0"/>
              <a:t>”</a:t>
            </a:r>
          </a:p>
          <a:p>
            <a:r>
              <a:rPr lang="en-US" dirty="0"/>
              <a:t>Value and length of the input depends on the widget</a:t>
            </a:r>
          </a:p>
          <a:p>
            <a:r>
              <a:rPr lang="en-US" dirty="0"/>
              <a:t>Inputs can even be entire files, images, </a:t>
            </a:r>
            <a:r>
              <a:rPr lang="en-US" dirty="0" err="1"/>
              <a:t>urls</a:t>
            </a:r>
            <a:r>
              <a:rPr lang="en-US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Numeric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Goes up and down based off clicks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+1 each time it is clicked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Slider/Range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Inputs</a:t>
            </a:r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GitHub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to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course materials are available through GitHub: </a:t>
            </a:r>
            <a:r>
              <a:rPr lang="en-US" dirty="0">
                <a:hlinkClick r:id="rId2"/>
              </a:rPr>
              <a:t>https://github.com/RforOperations2018/</a:t>
            </a:r>
            <a:endParaRPr lang="en-US" dirty="0"/>
          </a:p>
          <a:p>
            <a:r>
              <a:rPr lang="en-US" dirty="0"/>
              <a:t>Download GitHub for Desktop: </a:t>
            </a:r>
            <a:r>
              <a:rPr lang="en-US" dirty="0">
                <a:hlinkClick r:id="rId3"/>
              </a:rPr>
              <a:t>https://desktop.github.com/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an account: </a:t>
            </a:r>
            <a:r>
              <a:rPr lang="en-US" dirty="0">
                <a:hlinkClick r:id="rId4"/>
              </a:rPr>
              <a:t>https://github.com/join</a:t>
            </a:r>
            <a:endParaRPr lang="en-US" dirty="0"/>
          </a:p>
          <a:p>
            <a:r>
              <a:rPr lang="en-US" dirty="0"/>
              <a:t>Follow the Course repository (repo)</a:t>
            </a:r>
          </a:p>
          <a:p>
            <a:r>
              <a:rPr lang="en-US" dirty="0"/>
              <a:t>All of your projects should have their own GitHub repo.</a:t>
            </a:r>
          </a:p>
          <a:p>
            <a:r>
              <a:rPr lang="en-US" dirty="0"/>
              <a:t>This is so I can see what you tried, and also determine who did one on any group work.</a:t>
            </a:r>
          </a:p>
        </p:txBody>
      </p:sp>
    </p:spTree>
    <p:extLst>
      <p:ext uri="{BB962C8B-B14F-4D97-AF65-F5344CB8AC3E}">
        <p14:creationId xmlns:p14="http://schemas.microsoft.com/office/powerpoint/2010/main" val="144317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Text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tied to action button or enter to initialize input.</a:t>
            </a:r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Radio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Only one option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Select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set to only one selected option or multiple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Checkbox Group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Multiple can be selected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Date/Range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r>
              <a:rPr lang="en-US" dirty="0"/>
              <a:t>R will see these </a:t>
            </a:r>
            <a:r>
              <a:rPr lang="en-US"/>
              <a:t>as Dates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48136"/>
            <a:ext cx="4772286" cy="2647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File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You should make sure your code checks the format and end of the file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3802744"/>
            <a:ext cx="4652818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03427-E279-BF49-8554-CEA89473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1" y="4841594"/>
            <a:ext cx="10123416" cy="1645055"/>
          </a:xfrm>
          <a:prstGeom prst="rect">
            <a:avLst/>
          </a:prstGeom>
        </p:spPr>
      </p:pic>
      <p:sp>
        <p:nvSpPr>
          <p:cNvPr id="13" name="Rectangle 10" title="Side bar">
            <a:extLst>
              <a:ext uri="{FF2B5EF4-FFF2-40B4-BE49-F238E27FC236}">
                <a16:creationId xmlns:a16="http://schemas.microsoft.com/office/drawing/2014/main" id="{597649B1-EA54-4416-AAFC-FF408060C3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53277-55DF-F441-B779-3505D143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>
            <a:normAutofit/>
          </a:bodyPr>
          <a:lstStyle/>
          <a:p>
            <a:r>
              <a:rPr lang="en-US" dirty="0"/>
              <a:t>How are inputs stored?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1B98-99BA-2D44-A80C-64DBF58E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595" y="631371"/>
            <a:ext cx="6797262" cy="3744685"/>
          </a:xfrm>
        </p:spPr>
        <p:txBody>
          <a:bodyPr>
            <a:normAutofit/>
          </a:bodyPr>
          <a:lstStyle/>
          <a:p>
            <a:r>
              <a:rPr lang="en-US" dirty="0"/>
              <a:t>Inputs are stored as a list of lists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Below the input is called using: </a:t>
            </a:r>
            <a:r>
              <a:rPr lang="en-US" dirty="0" err="1"/>
              <a:t>input$char_select</a:t>
            </a:r>
            <a:endParaRPr lang="en-US" dirty="0"/>
          </a:p>
          <a:p>
            <a:pPr lvl="1"/>
            <a:r>
              <a:rPr lang="en-US" dirty="0"/>
              <a:t>Since multiple values can be selected, it has a length equal to the number of characters selected.</a:t>
            </a:r>
          </a:p>
          <a:p>
            <a:pPr lvl="2"/>
            <a:r>
              <a:rPr lang="en-US" dirty="0" err="1"/>
              <a:t>input$char_select</a:t>
            </a:r>
            <a:r>
              <a:rPr lang="en-US" dirty="0"/>
              <a:t>[1] returns “Luke Skywalker”</a:t>
            </a:r>
          </a:p>
          <a:p>
            <a:pPr lvl="1"/>
            <a:r>
              <a:rPr lang="en-US" dirty="0"/>
              <a:t>Therefore A date range or two sided slide bar input is always a length 2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2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95" y="922835"/>
            <a:ext cx="7382572" cy="5315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How to use Github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dirty="0"/>
              <a:t>Select lines to “commit” to your code, add comments and title each commit.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/>
              <a:t>Let’s you go back to old code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8482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Based Inputs</a:t>
            </a:r>
          </a:p>
        </p:txBody>
      </p:sp>
    </p:spTree>
    <p:extLst>
      <p:ext uri="{BB962C8B-B14F-4D97-AF65-F5344CB8AC3E}">
        <p14:creationId xmlns:p14="http://schemas.microsoft.com/office/powerpoint/2010/main" val="421418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55518-149E-B04F-9E2F-CC18D5A4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97" y="3606800"/>
            <a:ext cx="11236656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640336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26004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811734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E70-95C1-4048-85B9-07F9B1F0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06508"/>
            <a:ext cx="11226800" cy="3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2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AD10C-6F68-1044-90ED-A02E328B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2742110"/>
            <a:ext cx="9327936" cy="29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2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DB4D-53B1-C446-9EE4-5C0F4B19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72909"/>
            <a:ext cx="6900380" cy="33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21691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R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/>
              <a:t>Reactive Datasets are a functions you can call whenever you need a set of actions to occur based off of filters in your application</a:t>
            </a:r>
          </a:p>
          <a:p>
            <a:r>
              <a:rPr lang="en-US" dirty="0"/>
              <a:t>They should be used whenever you are using the same inputs/filters on the same data for multiple outputs/visuals.</a:t>
            </a:r>
          </a:p>
          <a:p>
            <a:r>
              <a:rPr lang="en-US" dirty="0"/>
              <a:t>You can call reactive functions within other reactive functions for simple</a:t>
            </a:r>
          </a:p>
          <a:p>
            <a:r>
              <a:rPr lang="en-US" dirty="0"/>
              <a:t>These go in the server function/files</a:t>
            </a:r>
          </a:p>
          <a:p>
            <a:r>
              <a:rPr lang="en-US" dirty="0"/>
              <a:t>They are called as any function but with no arguments</a:t>
            </a:r>
          </a:p>
          <a:p>
            <a:r>
              <a:rPr lang="en-US" dirty="0"/>
              <a:t>Caches results to speed up loading</a:t>
            </a:r>
          </a:p>
          <a:p>
            <a:r>
              <a:rPr lang="en-US" dirty="0"/>
              <a:t>Ensures your visuals are all showing the same information</a:t>
            </a:r>
          </a:p>
          <a:p>
            <a:r>
              <a:rPr lang="en-US" dirty="0"/>
              <a:t>Shorter more legible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/>
              <a:t>Using our Shiny Dashboard from last week we have a bunch of plots and info boxes using the same data and filters.</a:t>
            </a:r>
          </a:p>
          <a:p>
            <a:r>
              <a:rPr lang="en-US" dirty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5" y="1707387"/>
            <a:ext cx="4448175" cy="18260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4617212"/>
            <a:ext cx="10058400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Updates inputs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Style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7349319" cy="1058450"/>
          </a:xfrm>
        </p:spPr>
        <p:txBody>
          <a:bodyPr>
            <a:normAutofit/>
          </a:bodyPr>
          <a:lstStyle/>
          <a:p>
            <a:r>
              <a:rPr lang="en-US" dirty="0"/>
              <a:t>We will be using the Google R Style Guide for this course: </a:t>
            </a:r>
            <a:r>
              <a:rPr lang="en-US" dirty="0">
                <a:hlinkClick r:id="rId2"/>
              </a:rPr>
              <a:t>https://google.github.io/styleguide/Rguide.xml#comments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22" y="4051774"/>
            <a:ext cx="730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4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Observe Events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time you wish to update part of your UI you will need to include an event observer. </a:t>
            </a:r>
          </a:p>
          <a:p>
            <a:r>
              <a:rPr lang="en-US" dirty="0"/>
              <a:t>Here you will be observing an input that your user can interact with</a:t>
            </a:r>
          </a:p>
          <a:p>
            <a:r>
              <a:rPr lang="en-US" dirty="0"/>
              <a:t>Observers can be done in one of two ways. Event observers or generic observer function</a:t>
            </a:r>
          </a:p>
          <a:p>
            <a:pPr lvl="1"/>
            <a:r>
              <a:rPr lang="en-US" dirty="0" err="1"/>
              <a:t>observeEvent</a:t>
            </a:r>
            <a:r>
              <a:rPr lang="en-US" dirty="0"/>
              <a:t>() when you are observing a particular input</a:t>
            </a:r>
          </a:p>
          <a:p>
            <a:pPr lvl="1"/>
            <a:r>
              <a:rPr lang="en-US" dirty="0"/>
              <a:t>observe() works if you want to observe multiple things, or non-input based </a:t>
            </a:r>
            <a:r>
              <a:rPr lang="en-US"/>
              <a:t>object such as </a:t>
            </a:r>
            <a:r>
              <a:rPr lang="en-US" dirty="0"/>
              <a:t>the </a:t>
            </a:r>
            <a:r>
              <a:rPr lang="en-US"/>
              <a:t>output or content of </a:t>
            </a:r>
            <a:r>
              <a:rPr lang="en-US" dirty="0"/>
              <a:t>a </a:t>
            </a:r>
            <a:r>
              <a:rPr lang="en-US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Observer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we will look at how I use this in the Burgh’s Eye 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75" y="3444657"/>
            <a:ext cx="8805835" cy="2813435"/>
          </a:xfr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Before: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13" y="2171700"/>
            <a:ext cx="10561520" cy="106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9A7E8-0124-DA41-892F-58A44F77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73" y="3330121"/>
            <a:ext cx="5715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25042"/>
            <a:ext cx="7427641" cy="47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699"/>
            <a:ext cx="10131744" cy="1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28750"/>
            <a:ext cx="8343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 of Shiny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5DC2E-9F49-4E4B-A27D-75354ABD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979920"/>
            <a:ext cx="6900380" cy="2898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9436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9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handled within the Markdown Style</a:t>
            </a:r>
          </a:p>
          <a:p>
            <a:r>
              <a:rPr lang="en-US" dirty="0"/>
              <a:t>You can embed standalone shiny apps, or use elements from the dashboard at large.</a:t>
            </a:r>
          </a:p>
          <a:p>
            <a:r>
              <a:rPr lang="en-US" dirty="0"/>
              <a:t>More structured than shiny apps, but…</a:t>
            </a:r>
          </a:p>
          <a:p>
            <a:pPr lvl="1"/>
            <a:r>
              <a:rPr lang="en-US" dirty="0"/>
              <a:t>It’s easier</a:t>
            </a:r>
          </a:p>
          <a:p>
            <a:pPr lvl="1"/>
            <a:r>
              <a:rPr lang="en-US" dirty="0"/>
              <a:t>Looks nicer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66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A5B436-7ECA-1741-9059-E9911BA0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77" y="1879600"/>
            <a:ext cx="6667510" cy="3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B69F1-E874-6D4F-90EC-9CDCFB6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Other options</a:t>
            </a:r>
          </a:p>
          <a:p>
            <a:pPr lvl="1"/>
            <a:r>
              <a:rPr lang="en-US" sz="1800" dirty="0"/>
              <a:t>Logo</a:t>
            </a:r>
          </a:p>
          <a:p>
            <a:pPr lvl="1"/>
            <a:r>
              <a:rPr lang="en-US" sz="1800" dirty="0" err="1"/>
              <a:t>NavBar</a:t>
            </a:r>
            <a:r>
              <a:rPr lang="en-US" sz="1800" dirty="0"/>
              <a:t> Icons</a:t>
            </a:r>
          </a:p>
          <a:p>
            <a:pPr lvl="1"/>
            <a:r>
              <a:rPr lang="en-US" sz="1800" dirty="0"/>
              <a:t>Embed Code</a:t>
            </a:r>
          </a:p>
          <a:p>
            <a:pPr lvl="1"/>
            <a:r>
              <a:rPr lang="en-US" sz="1800" dirty="0"/>
              <a:t>Sharing Links</a:t>
            </a:r>
          </a:p>
          <a:p>
            <a:pPr lvl="1"/>
            <a:r>
              <a:rPr lang="en-US" sz="1800" dirty="0"/>
              <a:t>Custom CSS file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024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1E52C-A457-D947-8F62-BFE20A4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53" y="1150341"/>
            <a:ext cx="9487390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Global Sidebar</a:t>
            </a:r>
          </a:p>
        </p:txBody>
      </p:sp>
    </p:spTree>
    <p:extLst>
      <p:ext uri="{BB962C8B-B14F-4D97-AF65-F5344CB8AC3E}">
        <p14:creationId xmlns:p14="http://schemas.microsoft.com/office/powerpoint/2010/main" val="2457088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B884-ECBC-E24E-9D02-6B8BCB3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1" y="1150341"/>
            <a:ext cx="8914874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Page Sidebar</a:t>
            </a:r>
          </a:p>
        </p:txBody>
      </p:sp>
    </p:spTree>
    <p:extLst>
      <p:ext uri="{BB962C8B-B14F-4D97-AF65-F5344CB8AC3E}">
        <p14:creationId xmlns:p14="http://schemas.microsoft.com/office/powerpoint/2010/main" val="662684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4D817-5CE5-CB40-939D-497BD4EF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4" y="1150341"/>
            <a:ext cx="7894088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923758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EBB6F-1E55-BC4C-A7A0-ED07F581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34731"/>
            <a:ext cx="9797173" cy="1616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4D53E-98A6-1549-8408-5B2129F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430261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36A10-905E-BE42-BBAE-2120EC9B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46978"/>
            <a:ext cx="9797173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00746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87FA9-E0E2-2D43-86C3-F7E249C1B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</a:t>
            </a:r>
          </a:p>
          <a:p>
            <a:pPr lvl="1"/>
            <a:r>
              <a:rPr lang="en-US" dirty="0">
                <a:hlinkClick r:id="rId2"/>
              </a:rPr>
              <a:t>https://gallery.shinyapps.io/lego-viz/</a:t>
            </a:r>
            <a:endParaRPr lang="en-US" dirty="0"/>
          </a:p>
          <a:p>
            <a:r>
              <a:rPr lang="en-US" dirty="0"/>
              <a:t>Shiny Dashboard</a:t>
            </a:r>
          </a:p>
          <a:p>
            <a:pPr lvl="1"/>
            <a:r>
              <a:rPr lang="en-US" dirty="0">
                <a:hlinkClick r:id="rId3"/>
              </a:rPr>
              <a:t>https://gallery.shinyapps.io/087-crandash/</a:t>
            </a:r>
            <a:endParaRPr lang="en-US" dirty="0"/>
          </a:p>
          <a:p>
            <a:r>
              <a:rPr lang="en-US" dirty="0" err="1"/>
              <a:t>Flexdashboard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https://pittsburghpa.shinyapps.io/dashburgh/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E9615-4D57-5D4A-A14E-09EB430AA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Map:</a:t>
            </a:r>
          </a:p>
          <a:p>
            <a:pPr lvl="1"/>
            <a:r>
              <a:rPr lang="en-US" dirty="0">
                <a:hlinkClick r:id="rId5"/>
              </a:rPr>
              <a:t>https://pittsburghpa.shinyapps.io/BurghsEyeView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todays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40" y="2693533"/>
            <a:ext cx="7030115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7BA6-B81A-114A-8A9B-5F732EE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07647"/>
            <a:ext cx="6900380" cy="3442705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3228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1099457"/>
            <a:ext cx="5953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Parts of the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/>
              <a:t>UI </a:t>
            </a:r>
            <a:r>
              <a:rPr lang="mr-IN" b="1" dirty="0"/>
              <a:t>–</a:t>
            </a:r>
            <a:r>
              <a:rPr lang="en-US" b="1" dirty="0"/>
              <a:t> User Interface</a:t>
            </a:r>
          </a:p>
          <a:p>
            <a:pPr lvl="1"/>
            <a:r>
              <a:rPr lang="en-US" dirty="0"/>
              <a:t>Builds the webpage</a:t>
            </a:r>
          </a:p>
          <a:p>
            <a:pPr lvl="1"/>
            <a:r>
              <a:rPr lang="en-US" dirty="0"/>
              <a:t>Can be done in R code OR HTML</a:t>
            </a:r>
          </a:p>
          <a:p>
            <a:r>
              <a:rPr lang="en-US" b="1" dirty="0"/>
              <a:t>Server</a:t>
            </a:r>
          </a:p>
          <a:p>
            <a:pPr lvl="1"/>
            <a:r>
              <a:rPr lang="en-US" dirty="0"/>
              <a:t>Generates all reactive content</a:t>
            </a:r>
          </a:p>
          <a:p>
            <a:pPr lvl="1"/>
            <a:r>
              <a:rPr lang="en-US" dirty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76400"/>
            <a:ext cx="391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3220</TotalTime>
  <Words>1401</Words>
  <Application>Microsoft Macintosh PowerPoint</Application>
  <PresentationFormat>Widescreen</PresentationFormat>
  <Paragraphs>220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Schedule</vt:lpstr>
      <vt:lpstr>GitHub  What to do:</vt:lpstr>
      <vt:lpstr>How to use Github</vt:lpstr>
      <vt:lpstr>R Style Guide</vt:lpstr>
      <vt:lpstr>Basic Concepts of Shiny apps</vt:lpstr>
      <vt:lpstr>Examples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The Server Function</vt:lpstr>
      <vt:lpstr>Introduction to Server Function</vt:lpstr>
      <vt:lpstr>Saving Outputs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Widgets &amp; Reactivity</vt:lpstr>
      <vt:lpstr>How do Input Widgets Work?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How are inputs stored?</vt:lpstr>
      <vt:lpstr>Output Based Inputs</vt:lpstr>
      <vt:lpstr>Data Table</vt:lpstr>
      <vt:lpstr>Data Table</vt:lpstr>
      <vt:lpstr>Data Table</vt:lpstr>
      <vt:lpstr>Practice</vt:lpstr>
      <vt:lpstr>reactive</vt:lpstr>
      <vt:lpstr>Everything in R is a Function</vt:lpstr>
      <vt:lpstr>Reactive Example</vt:lpstr>
      <vt:lpstr>Updates inputs and more</vt:lpstr>
      <vt:lpstr>Updates</vt:lpstr>
      <vt:lpstr>Updates &amp; Observe Events</vt:lpstr>
      <vt:lpstr>Event Observer Example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Break</vt:lpstr>
      <vt:lpstr>Practice</vt:lpstr>
      <vt:lpstr>Shiny &amp; Rmarkdown</vt:lpstr>
      <vt:lpstr>Flexdashboard</vt:lpstr>
      <vt:lpstr>FlexDashboard</vt:lpstr>
      <vt:lpstr>Setup</vt:lpstr>
      <vt:lpstr>Global Sidebar</vt:lpstr>
      <vt:lpstr>Page Sidebar</vt:lpstr>
      <vt:lpstr>Value Box</vt:lpstr>
      <vt:lpstr>Plot</vt:lpstr>
      <vt:lpstr>Data Table</vt:lpstr>
      <vt:lpstr>Shiny Apps.io</vt:lpstr>
      <vt:lpstr>Register a free Account</vt:lpstr>
      <vt:lpstr>Connect your account</vt:lpstr>
      <vt:lpstr>Publish todays app</vt:lpstr>
      <vt:lpstr>Practice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36</cp:revision>
  <dcterms:created xsi:type="dcterms:W3CDTF">2017-07-16T23:50:20Z</dcterms:created>
  <dcterms:modified xsi:type="dcterms:W3CDTF">2018-02-07T01:28:59Z</dcterms:modified>
</cp:coreProperties>
</file>